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Otsikkodia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ctr" defTabSz="914400">
              <a:lnSpc>
                <a:spcPct val="90000"/>
              </a:lnSpc>
              <a:buNone/>
              <a:defRPr lang="fi-FI" sz="600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ctr" defTabSz="914400">
              <a:lnSpc>
                <a:spcPct val="90000"/>
              </a:lnSpc>
              <a:buNone/>
            </a:pPr>
            <a:r>
              <a:rPr lang="fi-FI" sz="60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Muokkaa ots. perustyyl. napsautt.</a:t>
            </a:r>
            <a:endParaRPr lang="fi-FI" sz="60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def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</a:pPr>
            <a:r>
              <a: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&lt;päivämäärä/kellonaika&gt;</a:t>
            </a:r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&lt;alatunniste&gt;</a:t>
            </a:r>
            <a:endParaRPr lang="fi-FI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8414212-D350-4FB9-AA58-D8351AB195E4}" type="slidenum">
              <a: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  <a:lvl6pPr lvl="5" algn="l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6pPr>
            <a:lvl7pPr lvl="6" algn="l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7pPr>
          </a:lstStyle>
          <a:p>
            <a:pPr marL="432000" indent="-324000" algn="l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 algn="l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Toinen jäsennystaso</a:t>
            </a:r>
            <a:endParaRPr lang="fi-FI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 algn="l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Kolmas jäsennystaso</a:t>
            </a:r>
            <a:endParaRPr lang="fi-FI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 algn="l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Neljäs jäsennystaso</a:t>
            </a:r>
            <a:endParaRPr lang="fi-FI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 algn="l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Viides jäsennystaso</a:t>
            </a:r>
            <a:endParaRPr lang="fi-FI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 algn="l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Kuudes jäsennystaso</a:t>
            </a:r>
            <a:endParaRPr lang="fi-FI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 algn="l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Seitsemäs jäsennystaso</a:t>
            </a:r>
            <a:endParaRPr lang="fi-FI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Kuvatekstillinen sisältö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fi-FI" sz="320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fi-FI" sz="32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Muokkaa ots. perustyyl. napsautt.</a:t>
            </a:r>
            <a:endParaRPr lang="fi-FI" sz="32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defRPr lang="fi-FI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Muokkaa tekstin perustyylejä</a:t>
            </a:r>
            <a:endParaRPr lang="fi-FI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toinen taso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kolmas taso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neljäs taso</a:t>
            </a:r>
            <a:endParaRPr lang="fi-FI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viides taso</a:t>
            </a:r>
            <a:endParaRPr lang="fi-FI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fi-FI" sz="16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Muokkaa tekstin perustyylejä</a:t>
            </a:r>
            <a:endParaRPr lang="fi-FI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def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</a:pPr>
            <a:r>
              <a: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&lt;päivämäärä/kellonaika&gt;</a:t>
            </a:r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&lt;alatunniste&gt;</a:t>
            </a:r>
            <a:endParaRPr lang="fi-FI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6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F6D80CE-4EDC-4C74-BAF0-4B50F3384D7B}" type="slidenum">
              <a: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Kuvatekstillinen kuva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fi-FI" sz="320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fi-FI" sz="32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Muokkaa ots. perustyyl. napsautt.</a:t>
            </a:r>
            <a:endParaRPr lang="fi-FI" sz="32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  <a:defRPr lang="fi-FI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9144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pos="0" algn="l"/>
              </a:tabLst>
              <a:defRPr lang="fi-FI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9144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  <a:defRPr lang="fi-FI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9144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pos="0" algn="l"/>
              </a:tabLst>
              <a:defRPr lang="fi-FI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9144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  <a:defRPr lang="fi-FI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  <a:lvl6pPr lvl="5" algn="l" defTabSz="9144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  <a:defRPr lang="fi-FI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6pPr>
            <a:lvl7pPr lvl="6" algn="l" defTabSz="9144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  <a:defRPr lang="fi-FI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7pPr>
          </a:lstStyle>
          <a:p>
            <a: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i-FI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lang="fi-FI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lvl="1" algn="l" defTabSz="9144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pos="0" algn="l"/>
              </a:tabLst>
            </a:pPr>
            <a:r>
              <a:rPr lang="fi-FI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Toinen jäsennystaso</a:t>
            </a:r>
            <a:endParaRPr lang="fi-FI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lvl="2" algn="l" defTabSz="9144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i-FI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Kolmas jäsennystaso</a:t>
            </a:r>
            <a:endParaRPr lang="fi-FI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71600" lvl="3" algn="l" defTabSz="9144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pos="0" algn="l"/>
              </a:tabLst>
            </a:pPr>
            <a:r>
              <a:rPr lang="fi-FI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Neljäs jäsennystaso</a:t>
            </a:r>
            <a:endParaRPr lang="fi-FI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828800" lvl="4" algn="l" defTabSz="9144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i-FI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Viides jäsennystaso</a:t>
            </a:r>
            <a:endParaRPr lang="fi-FI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0" lvl="5" algn="l" defTabSz="9144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i-FI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Kuudes jäsennystaso</a:t>
            </a:r>
            <a:endParaRPr lang="fi-FI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743200" lvl="6" algn="l" defTabSz="9144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i-FI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Seitsemäs jäsennystaso</a:t>
            </a:r>
            <a:endParaRPr lang="fi-FI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fi-FI" sz="16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Muokkaa tekstin perustyylejä</a:t>
            </a:r>
            <a:endParaRPr lang="fi-FI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def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</a:pPr>
            <a:r>
              <a: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&lt;päivämäärä/kellonaika&gt;</a:t>
            </a:r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&lt;alatunniste&gt;</a:t>
            </a:r>
            <a:endParaRPr lang="fi-FI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6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FF872D5-B5DF-44EC-B8F4-94461023028D}" type="slidenum">
              <a: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Otsikko ja pystysuora teksti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fi-FI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fi-FI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Muokkaa ots. perustyyl. napsautt.</a:t>
            </a:r>
            <a:endParaRPr lang="fi-FI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 vert="eaVer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def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Muokkaa tekstin perustyylejä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toinen taso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kolmas taso</a:t>
            </a:r>
            <a:endParaRPr lang="fi-FI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neljäs taso</a:t>
            </a:r>
            <a:endParaRPr lang="fi-FI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viides taso</a:t>
            </a:r>
            <a:endParaRPr lang="fi-FI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def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</a:pPr>
            <a:r>
              <a: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&lt;päivämäärä/kellonaika&gt;</a:t>
            </a:r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&lt;alatunniste&gt;</a:t>
            </a:r>
            <a:endParaRPr lang="fi-FI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2EC4461-EA0B-4C55-B465-9100FCC49908}" type="slidenum">
              <a: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Pystysuora otsikko ja teksti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 vert="eaVert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fi-FI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fi-FI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Muokkaa ots. perustyyl. napsautt.</a:t>
            </a:r>
            <a:endParaRPr lang="fi-FI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 vert="eaVer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def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Muokkaa tekstin perustyylejä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toinen taso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kolmas taso</a:t>
            </a:r>
            <a:endParaRPr lang="fi-FI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neljäs taso</a:t>
            </a:r>
            <a:endParaRPr lang="fi-FI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viides taso</a:t>
            </a:r>
            <a:endParaRPr lang="fi-FI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def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</a:pPr>
            <a:r>
              <a: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&lt;päivämäärä/kellonaika&gt;</a:t>
            </a:r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&lt;alatunniste&gt;</a:t>
            </a:r>
            <a:endParaRPr lang="fi-FI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5A71AA1-4904-4036-ACBB-46537692C6C1}" type="slidenum">
              <a: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Otsikko ja sisältö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fi-FI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fi-FI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Muokkaa ots. perustyyl. napsautt.</a:t>
            </a:r>
            <a:endParaRPr lang="fi-FI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def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Muokkaa tekstin perustyylejä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toinen taso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kolmas taso</a:t>
            </a:r>
            <a:endParaRPr lang="fi-FI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neljäs taso</a:t>
            </a:r>
            <a:endParaRPr lang="fi-FI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viides taso</a:t>
            </a:r>
            <a:endParaRPr lang="fi-FI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def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</a:pPr>
            <a:r>
              <a: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&lt;päivämäärä/kellonaika&gt;</a:t>
            </a:r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&lt;alatunniste&gt;</a:t>
            </a:r>
            <a:endParaRPr lang="fi-FI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21525F9-E0F0-4963-86CE-AEA1D22A1B82}" type="slidenum">
              <a: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san ylätunnist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fi-FI" sz="600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fi-FI" sz="60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Muokkaa ots. perustyyl. napsautt.</a:t>
            </a:r>
            <a:endParaRPr lang="fi-FI" sz="60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fi-FI" sz="2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Muokkaa tekstin perustyylejä</a:t>
            </a:r>
            <a:endParaRPr lang="fi-FI" sz="2400" b="0" u="none" strike="noStrike">
              <a:solidFill>
                <a:schemeClr val="dk1">
                  <a:tint val="75000"/>
                </a:schemeClr>
              </a:solidFill>
              <a:effectLst/>
              <a:uFillTx/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def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</a:pPr>
            <a:r>
              <a: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&lt;päivämäärä/kellonaika&gt;</a:t>
            </a:r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&lt;alatunniste&gt;</a:t>
            </a:r>
            <a:endParaRPr lang="fi-FI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36321E4-B424-4201-A1A1-E50CA80CE294}" type="slidenum">
              <a: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Kaksi sisältökohdetta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fi-FI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fi-FI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Muokkaa ots. perustyyl. napsautt.</a:t>
            </a:r>
            <a:endParaRPr lang="fi-FI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def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Muokkaa tekstin perustyylejä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toinen taso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kolmas taso</a:t>
            </a:r>
            <a:endParaRPr lang="fi-FI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neljäs taso</a:t>
            </a:r>
            <a:endParaRPr lang="fi-FI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viides taso</a:t>
            </a:r>
            <a:endParaRPr lang="fi-FI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def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Muokkaa tekstin perustyylejä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toinen taso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kolmas taso</a:t>
            </a:r>
            <a:endParaRPr lang="fi-FI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neljäs taso</a:t>
            </a:r>
            <a:endParaRPr lang="fi-FI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viides taso</a:t>
            </a:r>
            <a:endParaRPr lang="fi-FI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def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</a:pPr>
            <a:r>
              <a: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&lt;päivämäärä/kellonaika&gt;</a:t>
            </a:r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&lt;alatunniste&gt;</a:t>
            </a:r>
            <a:endParaRPr lang="fi-FI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FED85DC-6C35-4EC4-A6B6-45FDC0A41D9A}" type="slidenum">
              <a: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ertailu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fi-FI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fi-FI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Muokkaa ots. perustyyl. napsautt.</a:t>
            </a:r>
            <a:endParaRPr lang="fi-FI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fi-FI" sz="2400" b="1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Muokkaa tekstin perustyylejä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Muokkaa tekstin perustyylejä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toinen taso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kolmas taso</a:t>
            </a:r>
            <a:endParaRPr lang="fi-FI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neljäs taso</a:t>
            </a:r>
            <a:endParaRPr lang="fi-FI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viides taso</a:t>
            </a:r>
            <a:endParaRPr lang="fi-FI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fi-FI" sz="2400" b="1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Muokkaa tekstin perustyylejä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Muokkaa tekstin perustyylejä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toinen taso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i-FI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kolmas taso</a:t>
            </a:r>
            <a:endParaRPr lang="fi-FI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neljäs taso</a:t>
            </a:r>
            <a:endParaRPr lang="fi-FI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i-FI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viides taso</a:t>
            </a:r>
            <a:endParaRPr lang="fi-FI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def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</a:pPr>
            <a:r>
              <a: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&lt;päivämäärä/kellonaika&gt;</a:t>
            </a:r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&lt;alatunniste&gt;</a:t>
            </a:r>
            <a:endParaRPr lang="fi-FI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8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A7B8ECA-F32F-4157-A30B-C8037558C904}" type="slidenum">
              <a: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Vain otsikk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fi-FI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fi-FI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Muokkaa ots. perustyyl. napsautt.</a:t>
            </a:r>
            <a:endParaRPr lang="fi-FI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def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</a:pPr>
            <a:r>
              <a: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&lt;päivämäärä/kellonaika&gt;</a:t>
            </a:r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&lt;alatunniste&gt;</a:t>
            </a:r>
            <a:endParaRPr lang="fi-FI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C7E825E-FDBB-4D69-B7EA-CAF17E91061E}" type="slidenum">
              <a: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yhjä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def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</a:pPr>
            <a:r>
              <a: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&lt;päivämäärä/kellonaika&gt;</a:t>
            </a:r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&lt;alatunniste&gt;</a:t>
            </a:r>
            <a:endParaRPr lang="fi-FI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B0F34F9-7555-42CE-AAA8-7B0F4E4759A4}" type="slidenum">
              <a:rPr lang="fi-FI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92500" lnSpcReduction="9999"/>
          </a:bodyPr>
          <a:p>
            <a:pPr indent="0" algn="ctr" defTabSz="914400">
              <a:lnSpc>
                <a:spcPct val="90000"/>
              </a:lnSpc>
              <a:buNone/>
            </a:pPr>
            <a:r>
              <a:rPr lang="fi-FI" sz="60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Kyykän harjoittelun periaatteita</a:t>
            </a:r>
            <a:br>
              <a:rPr sz="6000"/>
            </a:br>
            <a:endParaRPr lang="fi-FI" sz="60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2500" lnSpcReduction="9999"/>
          </a:bodyPr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Oulu 16.5.2026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88160" y="365040"/>
            <a:ext cx="10865160" cy="717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 defTabSz="914400">
              <a:lnSpc>
                <a:spcPct val="90000"/>
              </a:lnSpc>
              <a:buNone/>
            </a:pPr>
            <a:r>
              <a:rPr lang="fi-FI" sz="44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Keinoja jännitysoireiden säätelyyn</a:t>
            </a:r>
            <a:endParaRPr lang="fi-FI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327240" y="1420560"/>
            <a:ext cx="11026440" cy="5298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85000" lnSpcReduction="19999"/>
          </a:bodyPr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Itseluottamuksen vahvistaminen</a:t>
            </a:r>
            <a:endParaRPr lang="fi-FI" sz="2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+ </a:t>
            </a:r>
            <a:r>
              <a:rPr lang="fi-FI" sz="2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harjoittelu</a:t>
            </a:r>
            <a:r>
              <a:rPr lang="fi-FI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; hyvä fyysinen kunto + hyvä pelikunto = ei tarvitse jännittä perusasioita</a:t>
            </a:r>
            <a:endParaRPr lang="fi-FI" sz="2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lang="fi-FI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harjoittele välillä enemmän sitä osa-aluetta mikä sujuu muutenkin…</a:t>
            </a:r>
            <a:endParaRPr lang="fi-FI" sz="2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+ </a:t>
            </a:r>
            <a:r>
              <a:rPr lang="fi-FI" sz="2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rutiinit</a:t>
            </a:r>
            <a:r>
              <a:rPr lang="fi-FI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luovat turvallisuuden tunnetta; tee asiat aina samalla tavalla </a:t>
            </a:r>
            <a:endParaRPr lang="fi-FI" sz="2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lang="fi-FI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(valmistautuminen kisaan, harjoitukseen, heittoon, keskittyminen…)</a:t>
            </a:r>
            <a:endParaRPr lang="fi-FI" sz="2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+ tunnista pienetkin </a:t>
            </a:r>
            <a:r>
              <a:rPr lang="fi-FI" sz="2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onnistumiset</a:t>
            </a:r>
            <a:r>
              <a:rPr lang="fi-FI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eri osa-alueilla </a:t>
            </a:r>
            <a:endParaRPr lang="fi-FI" sz="2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lang="fi-FI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(akkalinjat onnistui 3/4 tässä harjoituksessa…)</a:t>
            </a:r>
            <a:endParaRPr lang="fi-FI" sz="2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Altistaminen</a:t>
            </a:r>
            <a:endParaRPr lang="fi-FI" sz="2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+ kilpailukokemus, hakeutuminen ratkaisupaikkoihin…</a:t>
            </a:r>
            <a:endParaRPr lang="fi-FI" sz="2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+ harjoittele harjoituksissa kilpailutilanteita </a:t>
            </a:r>
            <a:endParaRPr lang="fi-FI" sz="2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Tunnista jännityksen oireet</a:t>
            </a:r>
            <a:endParaRPr lang="fi-FI" sz="2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+ kaikki jännittää, et ole ainoa…</a:t>
            </a:r>
            <a:endParaRPr lang="fi-FI" sz="2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+ jännitys on normaalia… ei tarvitse pelätä</a:t>
            </a:r>
            <a:endParaRPr lang="fi-FI" sz="2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+ ei tahdonalaisia toimia </a:t>
            </a:r>
            <a:r>
              <a:rPr lang="fi-FI" sz="2600" b="0" u="none" strike="noStrik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lang="fi-FI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et voi vaikuttaa… älä yritä vaikuttaa jos et voi vaikuttaa… Sopeudu</a:t>
            </a:r>
            <a:endParaRPr lang="fi-FI" sz="2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745560" y="365040"/>
            <a:ext cx="10607760" cy="389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55000" lnSpcReduction="19999"/>
          </a:bodyPr>
          <a:p>
            <a:pPr indent="0" algn="l" defTabSz="914400">
              <a:lnSpc>
                <a:spcPct val="90000"/>
              </a:lnSpc>
              <a:buNone/>
            </a:pPr>
            <a:r>
              <a:rPr lang="fi-FI" sz="44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Harjoittelun periaatteet</a:t>
            </a:r>
            <a:endParaRPr lang="fi-FI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328320" y="1083240"/>
            <a:ext cx="11460600" cy="5093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2500" lnSpcReduction="9999"/>
          </a:bodyPr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Harjoiteltaessa kyykkää ovat harjoittelun perusteet samanlaisia kuin missä tahansa urheilulajissa. 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Harjoittelun tulee olla: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jatkuvaa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suunnitelmallista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säännöllistä; minkä tahansa ominaisuuden kehittäminen edellyttää harjoittelua väh. 3  kertaa viikossa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riittävän rasittavaa lihaksiston ja hermoston osalta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mahdollisimman lajinomaista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monipuolista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yksilöllistä; jokainen on oma yksilönsä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jaksottaista; lepo / rasitus, kilpailu / harjoittelu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Huomioi tukiharjoitteet: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voima, kestävyys, koordinaatio/tasapaino, lihashuolto</a:t>
            </a:r>
            <a:endParaRPr lang="fi-FI" sz="2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504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85000" lnSpcReduction="19999"/>
          </a:bodyPr>
          <a:p>
            <a:pPr indent="0" algn="l" defTabSz="914400">
              <a:lnSpc>
                <a:spcPct val="90000"/>
              </a:lnSpc>
              <a:buNone/>
            </a:pPr>
            <a:r>
              <a:rPr lang="fi-FI" sz="44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Tekniikkaharjoittelun periaatteita</a:t>
            </a:r>
            <a:endParaRPr lang="fi-FI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621360" y="1074240"/>
            <a:ext cx="10731960" cy="5102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levänneenä ja aikaa käytettävissä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tunnista omat tarpeet; vahvuudet / kehittämiskohteet </a:t>
            </a: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painopiste?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ulkopuolisen avun käyttö; valmentaja tai videokameran 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pelaajan opittava tuntemaan miltä heitto ” tuntuu ” lihaksissa ja erottamaan hyvä ja huono suoritus toisistaan lihastasolla. 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mahdollistaa omatoimisen harjoittelun 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toistoja, toistoja, toistoja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 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Tekniikkaharjoittelussa tulee alussa kiinnittää huomiota oikean perustekniikan opettamiseen. Vasta kun perusteet on kunnossa, tulee painopistettä siirtää eri lyöntitekniikoiden opetteluun. 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 </a:t>
            </a: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lang="fi-FI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vartalon asento, käden asento ja liikerata, heiton pituus….</a:t>
            </a:r>
            <a:endParaRPr lang="fi-FI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495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77500" lnSpcReduction="19999"/>
          </a:bodyPr>
          <a:p>
            <a:pPr indent="0" algn="l" defTabSz="914400">
              <a:lnSpc>
                <a:spcPct val="90000"/>
              </a:lnSpc>
              <a:buNone/>
            </a:pPr>
            <a:r>
              <a:rPr lang="fi-FI" sz="44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Tekniikkaharjoittelun periaatteita</a:t>
            </a:r>
            <a:endParaRPr lang="fi-FI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426240" y="1278360"/>
            <a:ext cx="11256480" cy="4898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70000" lnSpcReduction="19999"/>
          </a:bodyPr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Erityisen tärkeää on se, että harjoittelussa keskitytään tekniikan hiomiseen ja harjoitusten </a:t>
            </a:r>
            <a:r>
              <a:rPr lang="fi-FI" sz="2800" b="0" i="1" u="sng" strike="noStrike">
                <a:solidFill>
                  <a:schemeClr val="dk1"/>
                </a:solidFill>
                <a:effectLst/>
                <a:uFillTx/>
                <a:latin typeface="Calibri"/>
              </a:rPr>
              <a:t>pelitulokset</a:t>
            </a:r>
            <a:r>
              <a:rPr lang="fi-FI" sz="2800" b="0" i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jäävät pois. 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"/>
              <a:tabLst>
                <a:tab pos="0" algn="l"/>
              </a:tabLst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keskittyminen yksittäisen heiton asioihin, heitto kerrallaan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"/>
              <a:tabLst>
                <a:tab pos="0" algn="l"/>
              </a:tabLst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Jokainen heitto harjoituksissa on samanlainen kuin kilpailuheitto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seuraa harjoitusten keskiarvoja; yksittäisillä tuloksilla tai heitoilla ei merkitystä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 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Kolme keskeisintä asiaa tekniikkaharjoittelussa; 1. LAATU, 2. LAATU, 3. LAATU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 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Tekniikkaharjoitteita 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pikauusintakuvio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makuulinjat (etu/takakenttä, viistolinjat)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pystyheitot (1-4 tornia)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yhdistelmät (torni-makuulinjat)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peliharjoitteet; </a:t>
            </a:r>
            <a:r>
              <a:rPr lang="fi-FI" sz="2800" b="0" i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joukkue, pari,</a:t>
            </a: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5 -ottelu, henk.kohtainen + variaatiot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637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32500" lnSpcReduction="19999"/>
          </a:bodyPr>
          <a:p>
            <a:pPr indent="0" algn="l" defTabSz="914400">
              <a:lnSpc>
                <a:spcPct val="90000"/>
              </a:lnSpc>
              <a:buNone/>
            </a:pPr>
            <a:br>
              <a:rPr sz="4400"/>
            </a:br>
            <a:r>
              <a:rPr lang="fi-FI" sz="44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Harjoituksen rakenne</a:t>
            </a:r>
            <a:br>
              <a:rPr sz="4400"/>
            </a:br>
            <a:endParaRPr lang="fi-FI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222120" y="1154160"/>
            <a:ext cx="11131560" cy="5512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25000" lnSpcReduction="19999"/>
          </a:bodyPr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9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Ihmisen fyysiset ja psyykkiset ominaisuudet ovat samat lajista riippumatta. </a:t>
            </a:r>
            <a:endParaRPr lang="fi-FI" sz="9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9600" b="0" u="none" strike="noStrik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lang="fi-FI" sz="9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Sama harjoittelun peruskaava sopii lähes kaikkiin lajeihin. </a:t>
            </a:r>
            <a:endParaRPr lang="fi-FI" sz="9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9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 </a:t>
            </a:r>
            <a:endParaRPr lang="fi-FI" sz="9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9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Kyykkäharjoituksen peruskaava:</a:t>
            </a:r>
            <a:endParaRPr lang="fi-FI" sz="9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6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 </a:t>
            </a:r>
            <a:r>
              <a:rPr lang="fi-FI" sz="9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1. alkuverryttely 5 - 10 min (30 % hyötysuhde!)</a:t>
            </a:r>
            <a:endParaRPr lang="fi-FI" sz="9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9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yleislämmittely; kevyt hölkkä/kävely, käsien ja vartalon pyörittelyä</a:t>
            </a:r>
            <a:endParaRPr lang="fi-FI" sz="9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9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lajikohtainen lämmittely; mailojen heittelyä kevyesti kummallakin kädellä </a:t>
            </a:r>
            <a:endParaRPr lang="fi-FI" sz="9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9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 2. tekniikkaosa 10-30 min</a:t>
            </a:r>
            <a:endParaRPr lang="fi-FI" sz="9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9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keskitytään tekniikan harjoittamiseen (esim. torni / akkakuviot)</a:t>
            </a:r>
            <a:endParaRPr lang="fi-FI" sz="9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9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 3. ominaisuusosa 30 min - 60 min</a:t>
            </a:r>
            <a:endParaRPr lang="fi-FI" sz="9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9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joku tietty ominaisuus tai sen osa-alue; henkilökohtainen peli, kokokentän peli</a:t>
            </a:r>
            <a:endParaRPr lang="fi-FI" sz="9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9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määräharjoittelu / tekniikkaharjoittelu</a:t>
            </a:r>
            <a:endParaRPr lang="fi-FI" sz="9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9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 4. loppuverryttely 5 - 15 min</a:t>
            </a:r>
            <a:endParaRPr lang="fi-FI" sz="9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9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lihashuolto</a:t>
            </a:r>
            <a:endParaRPr lang="fi-FI" sz="9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9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venyttely </a:t>
            </a:r>
            <a:endParaRPr lang="fi-FI" sz="9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736920" y="365040"/>
            <a:ext cx="10616760" cy="54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25000" lnSpcReduction="19999"/>
          </a:bodyPr>
          <a:p>
            <a:pPr indent="0" algn="l" defTabSz="914400">
              <a:lnSpc>
                <a:spcPct val="90000"/>
              </a:lnSpc>
              <a:buNone/>
            </a:pPr>
            <a:br>
              <a:rPr sz="4400"/>
            </a:br>
            <a:r>
              <a:rPr lang="fi-FI" sz="44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Harjoituksen rakenne</a:t>
            </a:r>
            <a:br>
              <a:rPr sz="4400"/>
            </a:br>
            <a:endParaRPr lang="fi-FI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34880" y="1189440"/>
            <a:ext cx="10918440" cy="4987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85000" lnSpcReduction="19999"/>
          </a:bodyPr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Tekniikka ja ominaisuusosan voi yhdistää (esim. peliharjoitus..)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</a:pP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Harjoituksen painopiste tulee valita henkilökohtaisen kuntotilanteen ja kilpailukauden tai harjoituskauden tilanteen mukaan. 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</a:pP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Perusperiaatteena on se, että kilpailukaudella on monta lyhyttä ja tekniikkapainotteista harjoitusta ja harjoitteluvaiheessa vähemmän mutta pitempiä harjoituksia.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</a:pP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Kaikille pelaajille on tärkeää harjoitella yhdessä harjoituksessa vain sen verran, kuin tekninen osaaminen ja jaksaminen onnistuvat = tekniikka pysyy kasassa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</a:pP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Määrällisesti suuret heittomäärät astuvat kuvaan vasta sitten, kun pohjat on luotu perusharjoitteilla.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</a:pP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</a:pP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754560" y="365040"/>
            <a:ext cx="10598760" cy="477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77500" lnSpcReduction="19999"/>
          </a:bodyPr>
          <a:p>
            <a:pPr indent="0" algn="l" defTabSz="914400">
              <a:lnSpc>
                <a:spcPct val="90000"/>
              </a:lnSpc>
              <a:buNone/>
            </a:pPr>
            <a:r>
              <a:rPr lang="fi-FI" sz="44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Taktisia periaatteita pelaamiseen</a:t>
            </a:r>
            <a:endParaRPr lang="fi-FI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204120" y="1003320"/>
            <a:ext cx="11149200" cy="585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32500" lnSpcReduction="19999"/>
          </a:bodyPr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6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Taktiikan harjoittaminen on jatkuvaa ja jatkuvasti kehittyvää sekä vaatii myös tuntumaa aistia pelaajien tuntoja eri päivinä sekä taitoja erilaisissa olosuhteissa.</a:t>
            </a:r>
            <a:endParaRPr lang="fi-FI" sz="6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6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Kyykänheiton taktiikkaan kuuluu seuraavia asioita:</a:t>
            </a:r>
            <a:endParaRPr lang="fi-FI" sz="6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6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 - tilanteen arviointi </a:t>
            </a:r>
            <a:r>
              <a:rPr lang="fi-FI" sz="62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ennen jokaista lyöntiä</a:t>
            </a:r>
            <a:r>
              <a:rPr lang="fi-FI" sz="6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:</a:t>
            </a:r>
            <a:endParaRPr lang="fi-FI" sz="6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6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käytettävissä oleva mailamäärä</a:t>
            </a:r>
            <a:endParaRPr lang="fi-FI" sz="6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6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käytössä olevat pelaajat / mailat</a:t>
            </a:r>
            <a:endParaRPr lang="fi-FI" sz="6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6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heittopaikkojen helppous / vaikeus</a:t>
            </a:r>
            <a:endParaRPr lang="fi-FI" sz="6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6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alustan ja sään vaikutus lyöntiin</a:t>
            </a:r>
            <a:endParaRPr lang="fi-FI" sz="6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6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lyönnin onnistuminen / epäonnistuminen / todennäköinen tulos</a:t>
            </a:r>
            <a:endParaRPr lang="fi-FI" sz="6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6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vaikutus pelitilanteeseen</a:t>
            </a:r>
            <a:endParaRPr lang="fi-FI" sz="6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6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epäonnistuneen heiton paikkausmahdollisuus</a:t>
            </a:r>
            <a:endParaRPr lang="fi-FI" sz="6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6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lyöntijärjestyksen valinta:</a:t>
            </a:r>
            <a:endParaRPr lang="fi-FI" sz="6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endParaRPr lang="fi-FI" sz="6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800000"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6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pystylyönnit / makuulyönnit</a:t>
            </a:r>
            <a:endParaRPr lang="fi-FI" sz="6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800000"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6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eturajalla / takana olevat kyykät</a:t>
            </a:r>
            <a:endParaRPr lang="fi-FI" sz="6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8000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6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vasen / oikea reuna</a:t>
            </a:r>
            <a:endParaRPr lang="fi-FI" sz="6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800000"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6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yksittäiset kyykät / ryhmät</a:t>
            </a:r>
            <a:endParaRPr lang="fi-FI" sz="6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800000"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6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hyvä pelaaja / vähemmän kokenut</a:t>
            </a:r>
            <a:endParaRPr lang="fi-FI" sz="6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800000"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6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lyömättä jättäminen / pelin avaaminen </a:t>
            </a:r>
            <a:endParaRPr lang="fi-FI" sz="6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8000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i-FI" sz="6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mahdollinen ”haitta” vastustajalle</a:t>
            </a:r>
            <a:endParaRPr lang="fi-FI" sz="6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080000"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66000" y="365040"/>
            <a:ext cx="10687680" cy="398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25000" lnSpcReduction="19999"/>
          </a:bodyPr>
          <a:p>
            <a:pPr indent="0" algn="l" defTabSz="914400">
              <a:lnSpc>
                <a:spcPct val="90000"/>
              </a:lnSpc>
              <a:buNone/>
            </a:pPr>
            <a:br>
              <a:rPr sz="4400"/>
            </a:br>
            <a:r>
              <a:rPr lang="fi-FI" sz="44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Jännittäminen</a:t>
            </a:r>
            <a:br>
              <a:rPr sz="4400"/>
            </a:br>
            <a:endParaRPr lang="fi-FI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434880" y="1154160"/>
            <a:ext cx="11522880" cy="5022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2500" lnSpcReduction="9999"/>
          </a:bodyPr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Suoritusjännitystä kannattaa opetella hallitsemaan, jos sen vuoksi lihakset ovat liian kireät ja hengitys liian pinnallista suoritustekniikan koossa pysymisen kannalta. 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</a:pP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1" i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Liian korkea jännitys tai vireystila voi myös estää ajattelemasta selkeästi kilpailutilanteessa tai siihen valmistautuessa, jolloin hyvin hallitut taidot tai hiotut strategiat unohtuvat. 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</a:pP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Suuri suoritusjännityksen aiheuttama epävarmuus laskee yrittämisen määrää ja saa keksimään tekosyitä, miksi ”tänään ei ole minun päiväni”. 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</a:pP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Toisilla taas jännittäminen voi johtaa yliyrittämiseen.</a:t>
            </a: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</a:pP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48000" y="365040"/>
            <a:ext cx="10705320" cy="315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40000" lnSpcReduction="19999"/>
          </a:bodyPr>
          <a:p>
            <a:pPr indent="0" algn="l" defTabSz="914400">
              <a:lnSpc>
                <a:spcPct val="90000"/>
              </a:lnSpc>
              <a:buNone/>
            </a:pPr>
            <a:r>
              <a:rPr lang="fi-FI" sz="4400" b="1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Keinoja jännitysoireiden säätelyyn</a:t>
            </a:r>
            <a:endParaRPr lang="fi-FI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257400" y="1322640"/>
            <a:ext cx="11095920" cy="5379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32500" lnSpcReduction="19999"/>
          </a:bodyPr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8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Rentoutumisen harjoittelu</a:t>
            </a:r>
            <a:endParaRPr lang="fi-FI" sz="8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8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+ lihasten jännitys ja rentoutus (voi viedä aikaa)</a:t>
            </a:r>
            <a:endParaRPr lang="fi-FI" sz="8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8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Hengitysharjoitukset</a:t>
            </a:r>
            <a:endParaRPr lang="fi-FI" sz="8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8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+ syvähengitys sisään – ulos (jo muutama toisto voi auttaa)</a:t>
            </a:r>
            <a:endParaRPr lang="fi-FI" sz="8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8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Kielteisen itsepuheen tunnistaminen ja käsitysten muokkaaminen</a:t>
            </a:r>
            <a:endParaRPr lang="fi-FI" sz="8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8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en osu kuitenkaan…/ muut näkevät kuinka huono olen VS. olen harjoitellut hyvin, kyllä se sujuu… </a:t>
            </a:r>
            <a:endParaRPr lang="fi-FI" sz="8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8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+ tornit sujuivat jo hyvin, miksi akat ei muka sujuisi… / olen harjoitellut riittävästi eikä tarvitse jännittää enää…</a:t>
            </a:r>
            <a:endParaRPr lang="fi-FI" sz="8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8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Tavoitteiden monipuolistaminen</a:t>
            </a:r>
            <a:endParaRPr lang="fi-FI" sz="8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8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 Tavoitteena voitto / tulostavoite </a:t>
            </a:r>
            <a:r>
              <a:rPr lang="fi-FI" sz="8000" b="0" u="none" strike="noStrike">
                <a:solidFill>
                  <a:schemeClr val="dk1"/>
                </a:solidFill>
                <a:effectLst/>
                <a:uFillTx/>
                <a:latin typeface="Wingdings"/>
              </a:rPr>
              <a:t></a:t>
            </a:r>
            <a:r>
              <a:rPr lang="fi-FI" sz="8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fi-FI" sz="8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varmin tapa luoda itselle paineita</a:t>
            </a:r>
            <a:endParaRPr lang="fi-FI" sz="8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i-FI" sz="8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+ Pilko tavoite pieniksi osatavoitteiksi:  akkaheittojen / tornien parantaminen, hutien määrän vähentäminen…</a:t>
            </a:r>
            <a:endParaRPr lang="fi-FI" sz="8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fi-FI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Application>LibreOffice/26.2.1.2$Windows_X86_64 LibreOffice_project/620$Build-2</Application>
  <AppVersion>15.0000</AppVersion>
  <Words>881</Words>
  <Paragraphs>123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2024-05-10T08:02:02Z</dcterms:created>
  <dc:creator>Juvonen Jyrki RVL RMVK</dc:creator>
  <dc:description/>
  <dc:language>fi-FI</dc:language>
  <cp:lastModifiedBy/>
  <dcterms:modified xsi:type="dcterms:W3CDTF">2026-05-08T09:18:21Z</dcterms:modified>
  <cp:revision>10</cp:revision>
  <dc:subject/>
  <dc:title>Harjoittelun periaatteet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Laajakuva</vt:lpwstr>
  </property>
  <property fmtid="{D5CDD505-2E9C-101B-9397-08002B2CF9AE}" pid="3" name="Slides">
    <vt:i4>10</vt:i4>
  </property>
</Properties>
</file>